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Canva Sans Bold" charset="1" panose="020B08030305010401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eg>
</file>

<file path=ppt/media/image20.svg>
</file>

<file path=ppt/media/image21.png>
</file>

<file path=ppt/media/image2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166314" y="-382279"/>
            <a:ext cx="16587705" cy="11051559"/>
          </a:xfrm>
          <a:custGeom>
            <a:avLst/>
            <a:gdLst/>
            <a:ahLst/>
            <a:cxnLst/>
            <a:rect r="r" b="b" t="t" l="l"/>
            <a:pathLst>
              <a:path h="11051559" w="16587705">
                <a:moveTo>
                  <a:pt x="0" y="0"/>
                </a:moveTo>
                <a:lnTo>
                  <a:pt x="16587706" y="0"/>
                </a:lnTo>
                <a:lnTo>
                  <a:pt x="16587706" y="11051558"/>
                </a:lnTo>
                <a:lnTo>
                  <a:pt x="0" y="11051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5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00923" y="1276582"/>
            <a:ext cx="10087716" cy="2095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10"/>
              </a:lnSpc>
              <a:spcBef>
                <a:spcPct val="0"/>
              </a:spcBef>
            </a:pPr>
            <a:r>
              <a:rPr lang="en-US" b="true" sz="692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Amazon Review Sentiment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624882" y="3847650"/>
            <a:ext cx="5324951" cy="1292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321"/>
              </a:lnSpc>
            </a:pPr>
            <a:r>
              <a:rPr lang="en-US" sz="3477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By:</a:t>
            </a:r>
          </a:p>
          <a:p>
            <a:pPr algn="r">
              <a:lnSpc>
                <a:spcPts val="5321"/>
              </a:lnSpc>
            </a:pPr>
            <a:r>
              <a:rPr lang="en-US" b="true" sz="34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Abhishek Thummanapeli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183905" y="8350629"/>
            <a:ext cx="1765928" cy="888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82"/>
              </a:lnSpc>
            </a:pPr>
            <a:r>
              <a:rPr lang="en-US" sz="2406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01/09/2025</a:t>
            </a:r>
          </a:p>
          <a:p>
            <a:pPr algn="r">
              <a:lnSpc>
                <a:spcPts val="3682"/>
              </a:lnSpc>
            </a:pPr>
            <a:r>
              <a:rPr lang="en-US" b="true" sz="2406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Ironhack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7149" y="1353733"/>
            <a:ext cx="15393702" cy="8933267"/>
          </a:xfrm>
          <a:custGeom>
            <a:avLst/>
            <a:gdLst/>
            <a:ahLst/>
            <a:cxnLst/>
            <a:rect r="r" b="b" t="t" l="l"/>
            <a:pathLst>
              <a:path h="8933267" w="15393702">
                <a:moveTo>
                  <a:pt x="0" y="0"/>
                </a:moveTo>
                <a:lnTo>
                  <a:pt x="15393702" y="0"/>
                </a:lnTo>
                <a:lnTo>
                  <a:pt x="15393702" y="8933267"/>
                </a:lnTo>
                <a:lnTo>
                  <a:pt x="0" y="89332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240680" y="410227"/>
            <a:ext cx="3806640" cy="618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9"/>
              </a:lnSpc>
              <a:spcBef>
                <a:spcPct val="0"/>
              </a:spcBef>
            </a:pPr>
            <a:r>
              <a:rPr lang="en-US" b="true" sz="339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Visualisation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3960646"/>
            <a:ext cx="7332393" cy="5297654"/>
          </a:xfrm>
          <a:custGeom>
            <a:avLst/>
            <a:gdLst/>
            <a:ahLst/>
            <a:cxnLst/>
            <a:rect r="r" b="b" t="t" l="l"/>
            <a:pathLst>
              <a:path h="5297654" w="7332393">
                <a:moveTo>
                  <a:pt x="0" y="0"/>
                </a:moveTo>
                <a:lnTo>
                  <a:pt x="7332393" y="0"/>
                </a:lnTo>
                <a:lnTo>
                  <a:pt x="7332393" y="5297654"/>
                </a:lnTo>
                <a:lnTo>
                  <a:pt x="0" y="52976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05981" y="4110659"/>
            <a:ext cx="5147641" cy="5147641"/>
          </a:xfrm>
          <a:custGeom>
            <a:avLst/>
            <a:gdLst/>
            <a:ahLst/>
            <a:cxnLst/>
            <a:rect r="r" b="b" t="t" l="l"/>
            <a:pathLst>
              <a:path h="5147641" w="5147641">
                <a:moveTo>
                  <a:pt x="0" y="0"/>
                </a:moveTo>
                <a:lnTo>
                  <a:pt x="5147641" y="0"/>
                </a:lnTo>
                <a:lnTo>
                  <a:pt x="5147641" y="5147641"/>
                </a:lnTo>
                <a:lnTo>
                  <a:pt x="0" y="514764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97806" y="1585003"/>
            <a:ext cx="6280174" cy="622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24"/>
              </a:lnSpc>
              <a:spcBef>
                <a:spcPct val="0"/>
              </a:spcBef>
            </a:pPr>
            <a:r>
              <a:rPr lang="en-US" b="true" sz="3414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Text Summarization using T5 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88602" y="2450084"/>
            <a:ext cx="5582400" cy="801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8"/>
              </a:lnSpc>
              <a:spcBef>
                <a:spcPct val="0"/>
              </a:spcBef>
            </a:pPr>
            <a:r>
              <a:rPr lang="en-US" b="true" sz="212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This helps us understand why a product is loved or disliked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98459" y="450441"/>
            <a:ext cx="1835162" cy="77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7"/>
              </a:lnSpc>
              <a:spcBef>
                <a:spcPct val="0"/>
              </a:spcBef>
            </a:pPr>
            <a:r>
              <a:rPr lang="en-US" b="true" sz="420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PART 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31209" y="1763949"/>
            <a:ext cx="7308843" cy="752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57"/>
              </a:lnSpc>
              <a:spcBef>
                <a:spcPct val="0"/>
              </a:spcBef>
            </a:pPr>
            <a:r>
              <a:rPr lang="en-US" b="true" sz="408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Gradio web app deployment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93059" y="223503"/>
            <a:ext cx="17301882" cy="10063497"/>
          </a:xfrm>
          <a:custGeom>
            <a:avLst/>
            <a:gdLst/>
            <a:ahLst/>
            <a:cxnLst/>
            <a:rect r="r" b="b" t="t" l="l"/>
            <a:pathLst>
              <a:path h="10063497" w="17301882">
                <a:moveTo>
                  <a:pt x="0" y="0"/>
                </a:moveTo>
                <a:lnTo>
                  <a:pt x="17301882" y="0"/>
                </a:lnTo>
                <a:lnTo>
                  <a:pt x="17301882" y="10063497"/>
                </a:lnTo>
                <a:lnTo>
                  <a:pt x="0" y="100634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" t="0" r="-591" b="-178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416737" y="3689907"/>
            <a:ext cx="2875617" cy="3263111"/>
          </a:xfrm>
          <a:custGeom>
            <a:avLst/>
            <a:gdLst/>
            <a:ahLst/>
            <a:cxnLst/>
            <a:rect r="r" b="b" t="t" l="l"/>
            <a:pathLst>
              <a:path h="3263111" w="2875617">
                <a:moveTo>
                  <a:pt x="0" y="0"/>
                </a:moveTo>
                <a:lnTo>
                  <a:pt x="2875617" y="0"/>
                </a:lnTo>
                <a:lnTo>
                  <a:pt x="2875617" y="3263111"/>
                </a:lnTo>
                <a:lnTo>
                  <a:pt x="0" y="32631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292354" y="3333982"/>
            <a:ext cx="4559335" cy="4114800"/>
          </a:xfrm>
          <a:custGeom>
            <a:avLst/>
            <a:gdLst/>
            <a:ahLst/>
            <a:cxnLst/>
            <a:rect r="r" b="b" t="t" l="l"/>
            <a:pathLst>
              <a:path h="4114800" w="4559335">
                <a:moveTo>
                  <a:pt x="0" y="0"/>
                </a:moveTo>
                <a:lnTo>
                  <a:pt x="4559335" y="0"/>
                </a:lnTo>
                <a:lnTo>
                  <a:pt x="45593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7210" y="0"/>
            <a:ext cx="18525896" cy="10420817"/>
          </a:xfrm>
          <a:custGeom>
            <a:avLst/>
            <a:gdLst/>
            <a:ahLst/>
            <a:cxnLst/>
            <a:rect r="r" b="b" t="t" l="l"/>
            <a:pathLst>
              <a:path h="10420817" w="18525896">
                <a:moveTo>
                  <a:pt x="0" y="0"/>
                </a:moveTo>
                <a:lnTo>
                  <a:pt x="18525897" y="0"/>
                </a:lnTo>
                <a:lnTo>
                  <a:pt x="18525897" y="10420817"/>
                </a:lnTo>
                <a:lnTo>
                  <a:pt x="0" y="104208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20608" y="1833398"/>
            <a:ext cx="13846784" cy="6626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21"/>
              </a:lnSpc>
            </a:pPr>
          </a:p>
          <a:p>
            <a:pPr algn="just" marL="750880" indent="-375440" lvl="1">
              <a:lnSpc>
                <a:spcPts val="5321"/>
              </a:lnSpc>
              <a:buFont typeface="Arial"/>
              <a:buChar char="•"/>
            </a:pPr>
            <a:r>
              <a:rPr lang="en-US" b="true" sz="34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Too much data</a:t>
            </a:r>
          </a:p>
          <a:p>
            <a:pPr algn="just">
              <a:lnSpc>
                <a:spcPts val="5321"/>
              </a:lnSpc>
            </a:pPr>
          </a:p>
          <a:p>
            <a:pPr algn="just" marL="750880" indent="-375440" lvl="1">
              <a:lnSpc>
                <a:spcPts val="5321"/>
              </a:lnSpc>
              <a:buFont typeface="Arial"/>
              <a:buChar char="•"/>
            </a:pPr>
            <a:r>
              <a:rPr lang="en-US" b="true" sz="34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Hidden insights: Valuable feedback on product features, quality issues, and customer satisfaction is buried in this unstructured text.</a:t>
            </a:r>
          </a:p>
          <a:p>
            <a:pPr algn="just">
              <a:lnSpc>
                <a:spcPts val="5321"/>
              </a:lnSpc>
            </a:pPr>
          </a:p>
          <a:p>
            <a:pPr algn="just" marL="750880" indent="-375440" lvl="1">
              <a:lnSpc>
                <a:spcPts val="5321"/>
              </a:lnSpc>
              <a:buFont typeface="Arial"/>
              <a:buChar char="•"/>
            </a:pPr>
            <a:r>
              <a:rPr lang="en-US" b="true" sz="34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need for a solution: We need a scalable, automated way to understand customer sentiment and extract actionable insights.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257990" y="1062088"/>
            <a:ext cx="3772019" cy="876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10"/>
              </a:lnSpc>
              <a:spcBef>
                <a:spcPct val="0"/>
              </a:spcBef>
            </a:pPr>
            <a:r>
              <a:rPr lang="en-US" b="true" sz="4777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Problem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863702"/>
            <a:ext cx="15135789" cy="5871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09"/>
              </a:lnSpc>
            </a:pPr>
          </a:p>
          <a:p>
            <a:pPr algn="l" marL="664522" indent="-332261" lvl="1">
              <a:lnSpc>
                <a:spcPts val="4709"/>
              </a:lnSpc>
              <a:buFont typeface="Arial"/>
              <a:buChar char="•"/>
            </a:pPr>
            <a:r>
              <a:rPr lang="en-US" b="true" sz="30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 build a</a:t>
            </a:r>
            <a:r>
              <a:rPr lang="en-US" b="true" sz="30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 automated system that processes raw Amazon reviews.</a:t>
            </a:r>
          </a:p>
          <a:p>
            <a:pPr algn="l">
              <a:lnSpc>
                <a:spcPts val="4709"/>
              </a:lnSpc>
            </a:pPr>
          </a:p>
          <a:p>
            <a:pPr algn="l" marL="664522" indent="-332261" lvl="1">
              <a:lnSpc>
                <a:spcPts val="4709"/>
              </a:lnSpc>
              <a:buFont typeface="Arial"/>
              <a:buChar char="•"/>
            </a:pPr>
            <a:r>
              <a:rPr lang="en-US" b="true" sz="30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Uses Natural Language Processing (NLP) and Machine Learning to go from unstructured text to structured, valuable data.</a:t>
            </a:r>
          </a:p>
          <a:p>
            <a:pPr algn="l">
              <a:lnSpc>
                <a:spcPts val="4709"/>
              </a:lnSpc>
            </a:pPr>
          </a:p>
          <a:p>
            <a:pPr algn="l">
              <a:lnSpc>
                <a:spcPts val="4709"/>
              </a:lnSpc>
            </a:pPr>
            <a:r>
              <a:rPr lang="en-US" b="true" sz="30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Divided into three parts:</a:t>
            </a:r>
          </a:p>
          <a:p>
            <a:pPr algn="l" marL="664522" indent="-332261" lvl="1">
              <a:lnSpc>
                <a:spcPts val="4709"/>
              </a:lnSpc>
              <a:buFont typeface="Arial"/>
              <a:buChar char="•"/>
            </a:pPr>
            <a:r>
              <a:rPr lang="en-US" b="true" sz="30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Sentiment Analysis</a:t>
            </a:r>
          </a:p>
          <a:p>
            <a:pPr algn="l" marL="664522" indent="-332261" lvl="1">
              <a:lnSpc>
                <a:spcPts val="4709"/>
              </a:lnSpc>
              <a:buFont typeface="Arial"/>
              <a:buChar char="•"/>
            </a:pPr>
            <a:r>
              <a:rPr lang="en-US" b="true" sz="30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Product Clustering</a:t>
            </a:r>
          </a:p>
          <a:p>
            <a:pPr algn="l" marL="664522" indent="-332261" lvl="1">
              <a:lnSpc>
                <a:spcPts val="4709"/>
              </a:lnSpc>
              <a:buFont typeface="Arial"/>
              <a:buChar char="•"/>
            </a:pPr>
            <a:r>
              <a:rPr lang="en-US" b="true" sz="30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Text Summarization and app deployment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6948064" y="2387909"/>
            <a:ext cx="12352120" cy="8229600"/>
          </a:xfrm>
          <a:custGeom>
            <a:avLst/>
            <a:gdLst/>
            <a:ahLst/>
            <a:cxnLst/>
            <a:rect r="r" b="b" t="t" l="l"/>
            <a:pathLst>
              <a:path h="8229600" w="12352120">
                <a:moveTo>
                  <a:pt x="0" y="0"/>
                </a:moveTo>
                <a:lnTo>
                  <a:pt x="12352120" y="0"/>
                </a:lnTo>
                <a:lnTo>
                  <a:pt x="123521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547717" y="876300"/>
            <a:ext cx="7192566" cy="876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10"/>
              </a:lnSpc>
              <a:spcBef>
                <a:spcPct val="0"/>
              </a:spcBef>
            </a:pPr>
            <a:r>
              <a:rPr lang="en-US" b="true" sz="4777">
                <a:solidFill>
                  <a:srgbClr val="7ED95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Objective (Solution)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5465" y="1837094"/>
            <a:ext cx="4681823" cy="959441"/>
            <a:chOff x="0" y="0"/>
            <a:chExt cx="1968996" cy="4035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68996" cy="403504"/>
            </a:xfrm>
            <a:custGeom>
              <a:avLst/>
              <a:gdLst/>
              <a:ahLst/>
              <a:cxnLst/>
              <a:rect r="r" b="b" t="t" l="l"/>
              <a:pathLst>
                <a:path h="403504" w="1968996">
                  <a:moveTo>
                    <a:pt x="0" y="0"/>
                  </a:moveTo>
                  <a:lnTo>
                    <a:pt x="1968996" y="0"/>
                  </a:lnTo>
                  <a:lnTo>
                    <a:pt x="1968996" y="403504"/>
                  </a:lnTo>
                  <a:lnTo>
                    <a:pt x="0" y="403504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1968996" cy="4797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19"/>
                </a:lnSpc>
              </a:pPr>
              <a:r>
                <a:rPr lang="en-US" b="true" sz="230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Load and prepare the raw data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-5400000">
            <a:off x="5465088" y="2039985"/>
            <a:ext cx="519273" cy="594516"/>
            <a:chOff x="0" y="0"/>
            <a:chExt cx="802269" cy="91851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02269" cy="918517"/>
            </a:xfrm>
            <a:custGeom>
              <a:avLst/>
              <a:gdLst/>
              <a:ahLst/>
              <a:cxnLst/>
              <a:rect r="r" b="b" t="t" l="l"/>
              <a:pathLst>
                <a:path h="918517" w="802269">
                  <a:moveTo>
                    <a:pt x="401135" y="918517"/>
                  </a:moveTo>
                  <a:lnTo>
                    <a:pt x="0" y="512117"/>
                  </a:lnTo>
                  <a:lnTo>
                    <a:pt x="203200" y="512117"/>
                  </a:lnTo>
                  <a:lnTo>
                    <a:pt x="203200" y="0"/>
                  </a:lnTo>
                  <a:lnTo>
                    <a:pt x="599069" y="0"/>
                  </a:lnTo>
                  <a:lnTo>
                    <a:pt x="599069" y="512117"/>
                  </a:lnTo>
                  <a:lnTo>
                    <a:pt x="802269" y="512117"/>
                  </a:lnTo>
                  <a:lnTo>
                    <a:pt x="401135" y="918517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203200" y="-66675"/>
              <a:ext cx="395869" cy="8835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2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365853" y="651282"/>
            <a:ext cx="1359120" cy="585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8"/>
              </a:lnSpc>
              <a:spcBef>
                <a:spcPct val="0"/>
              </a:spcBef>
            </a:pPr>
            <a:r>
              <a:rPr lang="en-US" b="true" sz="317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PART 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021982" y="644649"/>
            <a:ext cx="7900165" cy="585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58"/>
              </a:lnSpc>
              <a:spcBef>
                <a:spcPct val="0"/>
              </a:spcBef>
            </a:pPr>
            <a:r>
              <a:rPr lang="en-US" b="true" sz="317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Processing and Sentiment Analysis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5992062" y="1837094"/>
            <a:ext cx="4681823" cy="959441"/>
            <a:chOff x="0" y="0"/>
            <a:chExt cx="1968996" cy="40350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68996" cy="403504"/>
            </a:xfrm>
            <a:custGeom>
              <a:avLst/>
              <a:gdLst/>
              <a:ahLst/>
              <a:cxnLst/>
              <a:rect r="r" b="b" t="t" l="l"/>
              <a:pathLst>
                <a:path h="403504" w="1968996">
                  <a:moveTo>
                    <a:pt x="0" y="0"/>
                  </a:moveTo>
                  <a:lnTo>
                    <a:pt x="1968996" y="0"/>
                  </a:lnTo>
                  <a:lnTo>
                    <a:pt x="1968996" y="403504"/>
                  </a:lnTo>
                  <a:lnTo>
                    <a:pt x="0" y="403504"/>
                  </a:lnTo>
                  <a:close/>
                </a:path>
              </a:pathLst>
            </a:custGeom>
            <a:gradFill rotWithShape="true">
              <a:gsLst>
                <a:gs pos="0">
                  <a:srgbClr val="B4FF16">
                    <a:alpha val="100000"/>
                  </a:srgbClr>
                </a:gs>
                <a:gs pos="100000">
                  <a:srgbClr val="A6FF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1968996" cy="4701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72"/>
                </a:lnSpc>
              </a:pPr>
              <a:r>
                <a:rPr lang="en-US" b="true" sz="240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Fine tune a DistilBERT model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-5400000">
            <a:off x="10589206" y="1970931"/>
            <a:ext cx="581273" cy="670623"/>
            <a:chOff x="0" y="0"/>
            <a:chExt cx="796971" cy="91947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96971" cy="919478"/>
            </a:xfrm>
            <a:custGeom>
              <a:avLst/>
              <a:gdLst/>
              <a:ahLst/>
              <a:cxnLst/>
              <a:rect r="r" b="b" t="t" l="l"/>
              <a:pathLst>
                <a:path h="919478" w="796971">
                  <a:moveTo>
                    <a:pt x="398486" y="919478"/>
                  </a:moveTo>
                  <a:lnTo>
                    <a:pt x="0" y="513078"/>
                  </a:lnTo>
                  <a:lnTo>
                    <a:pt x="203200" y="513078"/>
                  </a:lnTo>
                  <a:lnTo>
                    <a:pt x="203200" y="0"/>
                  </a:lnTo>
                  <a:lnTo>
                    <a:pt x="593771" y="0"/>
                  </a:lnTo>
                  <a:lnTo>
                    <a:pt x="593771" y="513078"/>
                  </a:lnTo>
                  <a:lnTo>
                    <a:pt x="796971" y="513078"/>
                  </a:lnTo>
                  <a:lnTo>
                    <a:pt x="398486" y="919478"/>
                  </a:lnTo>
                  <a:close/>
                </a:path>
              </a:pathLst>
            </a:custGeom>
            <a:gradFill rotWithShape="true">
              <a:gsLst>
                <a:gs pos="0">
                  <a:srgbClr val="B4FF16">
                    <a:alpha val="100000"/>
                  </a:srgbClr>
                </a:gs>
                <a:gs pos="100000">
                  <a:srgbClr val="A6FF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203200" y="-66675"/>
              <a:ext cx="390571" cy="8845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2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1215154" y="1837094"/>
            <a:ext cx="6489367" cy="1000298"/>
            <a:chOff x="0" y="0"/>
            <a:chExt cx="1968996" cy="30350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68996" cy="303509"/>
            </a:xfrm>
            <a:custGeom>
              <a:avLst/>
              <a:gdLst/>
              <a:ahLst/>
              <a:cxnLst/>
              <a:rect r="r" b="b" t="t" l="l"/>
              <a:pathLst>
                <a:path h="303509" w="1968996">
                  <a:moveTo>
                    <a:pt x="0" y="0"/>
                  </a:moveTo>
                  <a:lnTo>
                    <a:pt x="1968996" y="0"/>
                  </a:lnTo>
                  <a:lnTo>
                    <a:pt x="1968996" y="303509"/>
                  </a:lnTo>
                  <a:lnTo>
                    <a:pt x="0" y="303509"/>
                  </a:lnTo>
                  <a:close/>
                </a:path>
              </a:pathLst>
            </a:custGeom>
            <a:solidFill>
              <a:srgbClr val="5CE1E6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66675"/>
              <a:ext cx="1968996" cy="3701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72"/>
                </a:lnSpc>
              </a:pPr>
              <a:r>
                <a:rPr lang="en-US" b="true" sz="240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Save the model and dataset with review sentiment</a:t>
              </a: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805465" y="3435844"/>
            <a:ext cx="7999423" cy="6179521"/>
          </a:xfrm>
          <a:custGeom>
            <a:avLst/>
            <a:gdLst/>
            <a:ahLst/>
            <a:cxnLst/>
            <a:rect r="r" b="b" t="t" l="l"/>
            <a:pathLst>
              <a:path h="6179521" w="7999423">
                <a:moveTo>
                  <a:pt x="0" y="0"/>
                </a:moveTo>
                <a:lnTo>
                  <a:pt x="7999423" y="0"/>
                </a:lnTo>
                <a:lnTo>
                  <a:pt x="7999423" y="6179520"/>
                </a:lnTo>
                <a:lnTo>
                  <a:pt x="0" y="61795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9471631" y="3435844"/>
            <a:ext cx="8110139" cy="6179521"/>
          </a:xfrm>
          <a:custGeom>
            <a:avLst/>
            <a:gdLst/>
            <a:ahLst/>
            <a:cxnLst/>
            <a:rect r="r" b="b" t="t" l="l"/>
            <a:pathLst>
              <a:path h="6179521" w="8110139">
                <a:moveTo>
                  <a:pt x="0" y="0"/>
                </a:moveTo>
                <a:lnTo>
                  <a:pt x="8110139" y="0"/>
                </a:lnTo>
                <a:lnTo>
                  <a:pt x="8110139" y="6179520"/>
                </a:lnTo>
                <a:lnTo>
                  <a:pt x="0" y="61795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92" r="0" b="-692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10681" y="2178544"/>
            <a:ext cx="12266638" cy="8108456"/>
          </a:xfrm>
          <a:custGeom>
            <a:avLst/>
            <a:gdLst/>
            <a:ahLst/>
            <a:cxnLst/>
            <a:rect r="r" b="b" t="t" l="l"/>
            <a:pathLst>
              <a:path h="8108456" w="12266638">
                <a:moveTo>
                  <a:pt x="0" y="0"/>
                </a:moveTo>
                <a:lnTo>
                  <a:pt x="12266638" y="0"/>
                </a:lnTo>
                <a:lnTo>
                  <a:pt x="12266638" y="8108456"/>
                </a:lnTo>
                <a:lnTo>
                  <a:pt x="0" y="81084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57861" y="904875"/>
            <a:ext cx="9372278" cy="717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98"/>
              </a:lnSpc>
              <a:spcBef>
                <a:spcPct val="0"/>
              </a:spcBef>
            </a:pPr>
            <a:r>
              <a:rPr lang="en-US" b="true" sz="392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Balanced dataset after Undersampling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640319" y="0"/>
            <a:ext cx="10647681" cy="4959981"/>
          </a:xfrm>
          <a:custGeom>
            <a:avLst/>
            <a:gdLst/>
            <a:ahLst/>
            <a:cxnLst/>
            <a:rect r="r" b="b" t="t" l="l"/>
            <a:pathLst>
              <a:path h="4959981" w="10647681">
                <a:moveTo>
                  <a:pt x="0" y="0"/>
                </a:moveTo>
                <a:lnTo>
                  <a:pt x="10647681" y="0"/>
                </a:lnTo>
                <a:lnTo>
                  <a:pt x="10647681" y="4959981"/>
                </a:lnTo>
                <a:lnTo>
                  <a:pt x="0" y="4959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640319" y="5143500"/>
            <a:ext cx="10733484" cy="5143500"/>
          </a:xfrm>
          <a:custGeom>
            <a:avLst/>
            <a:gdLst/>
            <a:ahLst/>
            <a:cxnLst/>
            <a:rect r="r" b="b" t="t" l="l"/>
            <a:pathLst>
              <a:path h="5143500" w="10733484">
                <a:moveTo>
                  <a:pt x="0" y="0"/>
                </a:moveTo>
                <a:lnTo>
                  <a:pt x="10733485" y="0"/>
                </a:lnTo>
                <a:lnTo>
                  <a:pt x="10733485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80800" y="2059255"/>
            <a:ext cx="3720696" cy="717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98"/>
              </a:lnSpc>
              <a:spcBef>
                <a:spcPct val="0"/>
              </a:spcBef>
            </a:pPr>
            <a:r>
              <a:rPr lang="en-US" b="true" sz="392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Undersampling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49181" y="6997604"/>
            <a:ext cx="3383934" cy="717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98"/>
              </a:lnSpc>
              <a:spcBef>
                <a:spcPct val="0"/>
              </a:spcBef>
            </a:pPr>
            <a:r>
              <a:rPr lang="en-US" b="true" sz="392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Oversampling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034592"/>
            <a:ext cx="9007415" cy="8252408"/>
          </a:xfrm>
          <a:custGeom>
            <a:avLst/>
            <a:gdLst/>
            <a:ahLst/>
            <a:cxnLst/>
            <a:rect r="r" b="b" t="t" l="l"/>
            <a:pathLst>
              <a:path h="8252408" w="9007415">
                <a:moveTo>
                  <a:pt x="0" y="0"/>
                </a:moveTo>
                <a:lnTo>
                  <a:pt x="9007415" y="0"/>
                </a:lnTo>
                <a:lnTo>
                  <a:pt x="9007415" y="8252408"/>
                </a:lnTo>
                <a:lnTo>
                  <a:pt x="0" y="82524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034592"/>
            <a:ext cx="9165440" cy="8252408"/>
          </a:xfrm>
          <a:custGeom>
            <a:avLst/>
            <a:gdLst/>
            <a:ahLst/>
            <a:cxnLst/>
            <a:rect r="r" b="b" t="t" l="l"/>
            <a:pathLst>
              <a:path h="8252408" w="9165440">
                <a:moveTo>
                  <a:pt x="0" y="0"/>
                </a:moveTo>
                <a:lnTo>
                  <a:pt x="9165440" y="0"/>
                </a:lnTo>
                <a:lnTo>
                  <a:pt x="9165440" y="8252408"/>
                </a:lnTo>
                <a:lnTo>
                  <a:pt x="0" y="82524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881873" y="703148"/>
            <a:ext cx="3243669" cy="622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29"/>
              </a:lnSpc>
              <a:spcBef>
                <a:spcPct val="0"/>
              </a:spcBef>
            </a:pPr>
            <a:r>
              <a:rPr lang="en-US" b="true" sz="341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Undersampling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251678" y="703148"/>
            <a:ext cx="2950083" cy="622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29"/>
              </a:lnSpc>
              <a:spcBef>
                <a:spcPct val="0"/>
              </a:spcBef>
            </a:pPr>
            <a:r>
              <a:rPr lang="en-US" b="true" sz="341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Oversampling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7287" y="2617539"/>
            <a:ext cx="7316604" cy="1002862"/>
            <a:chOff x="0" y="0"/>
            <a:chExt cx="1960741" cy="2687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60741" cy="268752"/>
            </a:xfrm>
            <a:custGeom>
              <a:avLst/>
              <a:gdLst/>
              <a:ahLst/>
              <a:cxnLst/>
              <a:rect r="r" b="b" t="t" l="l"/>
              <a:pathLst>
                <a:path h="268752" w="1960741">
                  <a:moveTo>
                    <a:pt x="0" y="0"/>
                  </a:moveTo>
                  <a:lnTo>
                    <a:pt x="1960741" y="0"/>
                  </a:lnTo>
                  <a:lnTo>
                    <a:pt x="1960741" y="268752"/>
                  </a:lnTo>
                  <a:lnTo>
                    <a:pt x="0" y="268752"/>
                  </a:lnTo>
                  <a:close/>
                </a:path>
              </a:pathLst>
            </a:custGeom>
            <a:solidFill>
              <a:srgbClr val="FF914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85725"/>
              <a:ext cx="1960741" cy="3544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590"/>
                </a:lnSpc>
              </a:pPr>
              <a:r>
                <a:rPr lang="en-US" b="true" sz="300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Meaningful Categorisation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325032" y="3570158"/>
            <a:ext cx="1021114" cy="946436"/>
            <a:chOff x="0" y="0"/>
            <a:chExt cx="1005262" cy="93174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05262" cy="931743"/>
            </a:xfrm>
            <a:custGeom>
              <a:avLst/>
              <a:gdLst/>
              <a:ahLst/>
              <a:cxnLst/>
              <a:rect r="r" b="b" t="t" l="l"/>
              <a:pathLst>
                <a:path h="931743" w="1005262">
                  <a:moveTo>
                    <a:pt x="502631" y="931743"/>
                  </a:moveTo>
                  <a:lnTo>
                    <a:pt x="0" y="525343"/>
                  </a:lnTo>
                  <a:lnTo>
                    <a:pt x="203200" y="525343"/>
                  </a:lnTo>
                  <a:lnTo>
                    <a:pt x="203200" y="0"/>
                  </a:lnTo>
                  <a:lnTo>
                    <a:pt x="802062" y="0"/>
                  </a:lnTo>
                  <a:lnTo>
                    <a:pt x="802062" y="525343"/>
                  </a:lnTo>
                  <a:lnTo>
                    <a:pt x="1005262" y="525343"/>
                  </a:lnTo>
                  <a:lnTo>
                    <a:pt x="502631" y="931743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203200" y="-66675"/>
              <a:ext cx="598862" cy="8968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2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77287" y="4516594"/>
            <a:ext cx="7316604" cy="1002862"/>
            <a:chOff x="0" y="0"/>
            <a:chExt cx="1960741" cy="2687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60741" cy="268752"/>
            </a:xfrm>
            <a:custGeom>
              <a:avLst/>
              <a:gdLst/>
              <a:ahLst/>
              <a:cxnLst/>
              <a:rect r="r" b="b" t="t" l="l"/>
              <a:pathLst>
                <a:path h="268752" w="1960741">
                  <a:moveTo>
                    <a:pt x="0" y="0"/>
                  </a:moveTo>
                  <a:lnTo>
                    <a:pt x="1960741" y="0"/>
                  </a:lnTo>
                  <a:lnTo>
                    <a:pt x="1960741" y="268752"/>
                  </a:lnTo>
                  <a:lnTo>
                    <a:pt x="0" y="268752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85725"/>
              <a:ext cx="1960741" cy="3544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590"/>
                </a:lnSpc>
              </a:pPr>
              <a:r>
                <a:rPr lang="en-US" b="true" sz="300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all-MiniLM-L6-v2 model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366322" y="5420185"/>
            <a:ext cx="1021114" cy="947426"/>
            <a:chOff x="0" y="0"/>
            <a:chExt cx="1005262" cy="9327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05262" cy="932717"/>
            </a:xfrm>
            <a:custGeom>
              <a:avLst/>
              <a:gdLst/>
              <a:ahLst/>
              <a:cxnLst/>
              <a:rect r="r" b="b" t="t" l="l"/>
              <a:pathLst>
                <a:path h="932717" w="1005262">
                  <a:moveTo>
                    <a:pt x="502631" y="932717"/>
                  </a:moveTo>
                  <a:lnTo>
                    <a:pt x="0" y="526318"/>
                  </a:lnTo>
                  <a:lnTo>
                    <a:pt x="203200" y="526318"/>
                  </a:lnTo>
                  <a:lnTo>
                    <a:pt x="203200" y="0"/>
                  </a:lnTo>
                  <a:lnTo>
                    <a:pt x="802062" y="0"/>
                  </a:lnTo>
                  <a:lnTo>
                    <a:pt x="802062" y="526318"/>
                  </a:lnTo>
                  <a:lnTo>
                    <a:pt x="1005262" y="526318"/>
                  </a:lnTo>
                  <a:lnTo>
                    <a:pt x="502631" y="932717"/>
                  </a:lnTo>
                  <a:close/>
                </a:path>
              </a:pathLst>
            </a:custGeom>
            <a:gradFill rotWithShape="true">
              <a:gsLst>
                <a:gs pos="0">
                  <a:srgbClr val="B4FF16">
                    <a:alpha val="100000"/>
                  </a:srgbClr>
                </a:gs>
                <a:gs pos="100000">
                  <a:srgbClr val="A6FF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203200" y="-66675"/>
              <a:ext cx="598862" cy="8977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2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77287" y="6367610"/>
            <a:ext cx="7316604" cy="1043238"/>
            <a:chOff x="0" y="0"/>
            <a:chExt cx="1960741" cy="27957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60741" cy="279572"/>
            </a:xfrm>
            <a:custGeom>
              <a:avLst/>
              <a:gdLst/>
              <a:ahLst/>
              <a:cxnLst/>
              <a:rect r="r" b="b" t="t" l="l"/>
              <a:pathLst>
                <a:path h="279572" w="1960741">
                  <a:moveTo>
                    <a:pt x="0" y="0"/>
                  </a:moveTo>
                  <a:lnTo>
                    <a:pt x="1960741" y="0"/>
                  </a:lnTo>
                  <a:lnTo>
                    <a:pt x="1960741" y="279572"/>
                  </a:lnTo>
                  <a:lnTo>
                    <a:pt x="0" y="279572"/>
                  </a:ln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85725"/>
              <a:ext cx="1960741" cy="3652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590"/>
                </a:lnSpc>
              </a:pPr>
              <a:r>
                <a:rPr lang="en-US" b="true" sz="300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K - Means Clustering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177287" y="8215062"/>
            <a:ext cx="7316604" cy="1043238"/>
            <a:chOff x="0" y="0"/>
            <a:chExt cx="1960741" cy="27957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960741" cy="279572"/>
            </a:xfrm>
            <a:custGeom>
              <a:avLst/>
              <a:gdLst/>
              <a:ahLst/>
              <a:cxnLst/>
              <a:rect r="r" b="b" t="t" l="l"/>
              <a:pathLst>
                <a:path h="279572" w="1960741">
                  <a:moveTo>
                    <a:pt x="0" y="0"/>
                  </a:moveTo>
                  <a:lnTo>
                    <a:pt x="1960741" y="0"/>
                  </a:lnTo>
                  <a:lnTo>
                    <a:pt x="1960741" y="279572"/>
                  </a:lnTo>
                  <a:lnTo>
                    <a:pt x="0" y="279572"/>
                  </a:lnTo>
                  <a:close/>
                </a:path>
              </a:pathLst>
            </a:custGeom>
            <a:solidFill>
              <a:srgbClr val="5CE1E6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85725"/>
              <a:ext cx="1960741" cy="3652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590"/>
                </a:lnSpc>
              </a:pPr>
              <a:r>
                <a:rPr lang="en-US" b="true" sz="3000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Save the data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4325032" y="7267636"/>
            <a:ext cx="1021114" cy="947426"/>
            <a:chOff x="0" y="0"/>
            <a:chExt cx="1005262" cy="93271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05262" cy="932717"/>
            </a:xfrm>
            <a:custGeom>
              <a:avLst/>
              <a:gdLst/>
              <a:ahLst/>
              <a:cxnLst/>
              <a:rect r="r" b="b" t="t" l="l"/>
              <a:pathLst>
                <a:path h="932717" w="1005262">
                  <a:moveTo>
                    <a:pt x="502631" y="932717"/>
                  </a:moveTo>
                  <a:lnTo>
                    <a:pt x="0" y="526318"/>
                  </a:lnTo>
                  <a:lnTo>
                    <a:pt x="203200" y="526318"/>
                  </a:lnTo>
                  <a:lnTo>
                    <a:pt x="203200" y="0"/>
                  </a:lnTo>
                  <a:lnTo>
                    <a:pt x="802062" y="0"/>
                  </a:lnTo>
                  <a:lnTo>
                    <a:pt x="802062" y="526318"/>
                  </a:lnTo>
                  <a:lnTo>
                    <a:pt x="1005262" y="526318"/>
                  </a:lnTo>
                  <a:lnTo>
                    <a:pt x="502631" y="932717"/>
                  </a:lnTo>
                  <a:close/>
                </a:path>
              </a:pathLst>
            </a:custGeom>
            <a:gradFill rotWithShape="true">
              <a:gsLst>
                <a:gs pos="0">
                  <a:srgbClr val="B4FF16">
                    <a:alpha val="100000"/>
                  </a:srgbClr>
                </a:gs>
                <a:gs pos="100000">
                  <a:srgbClr val="A6FF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203200" y="-66675"/>
              <a:ext cx="598862" cy="8977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2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145451" y="3278887"/>
            <a:ext cx="685363" cy="619886"/>
            <a:chOff x="0" y="0"/>
            <a:chExt cx="812800" cy="73514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735148"/>
            </a:xfrm>
            <a:custGeom>
              <a:avLst/>
              <a:gdLst/>
              <a:ahLst/>
              <a:cxnLst/>
              <a:rect r="r" b="b" t="t" l="l"/>
              <a:pathLst>
                <a:path h="735148" w="812800">
                  <a:moveTo>
                    <a:pt x="812800" y="367574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531948"/>
                  </a:lnTo>
                  <a:lnTo>
                    <a:pt x="406400" y="531948"/>
                  </a:lnTo>
                  <a:lnTo>
                    <a:pt x="406400" y="735148"/>
                  </a:lnTo>
                  <a:lnTo>
                    <a:pt x="812800" y="367574"/>
                  </a:lnTo>
                  <a:close/>
                </a:path>
              </a:pathLst>
            </a:custGeom>
            <a:solidFill>
              <a:srgbClr val="5CE1E6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136525"/>
              <a:ext cx="711200" cy="3954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7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8493892" y="1196616"/>
            <a:ext cx="1300217" cy="648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88"/>
              </a:lnSpc>
              <a:spcBef>
                <a:spcPct val="0"/>
              </a:spcBef>
            </a:pPr>
            <a:r>
              <a:rPr lang="en-US" b="true" sz="358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Part 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689527" y="548582"/>
            <a:ext cx="4908946" cy="752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57"/>
              </a:lnSpc>
              <a:spcBef>
                <a:spcPct val="0"/>
              </a:spcBef>
            </a:pPr>
            <a:r>
              <a:rPr lang="en-US" b="true" sz="408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Product Clustering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695021" y="3212212"/>
            <a:ext cx="1903452" cy="5296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1"/>
              </a:lnSpc>
            </a:pPr>
            <a:r>
              <a:rPr lang="en-US" sz="3343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Cluster 0</a:t>
            </a:r>
          </a:p>
          <a:p>
            <a:pPr algn="ctr">
              <a:lnSpc>
                <a:spcPts val="4681"/>
              </a:lnSpc>
            </a:pPr>
          </a:p>
          <a:p>
            <a:pPr algn="ctr">
              <a:lnSpc>
                <a:spcPts val="4681"/>
              </a:lnSpc>
            </a:pPr>
            <a:r>
              <a:rPr lang="en-US" sz="3343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Cluster 1</a:t>
            </a:r>
          </a:p>
          <a:p>
            <a:pPr algn="ctr">
              <a:lnSpc>
                <a:spcPts val="4681"/>
              </a:lnSpc>
            </a:pPr>
          </a:p>
          <a:p>
            <a:pPr algn="ctr">
              <a:lnSpc>
                <a:spcPts val="4681"/>
              </a:lnSpc>
            </a:pPr>
            <a:r>
              <a:rPr lang="en-US" sz="3343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Cluster 2</a:t>
            </a:r>
          </a:p>
          <a:p>
            <a:pPr algn="ctr">
              <a:lnSpc>
                <a:spcPts val="4681"/>
              </a:lnSpc>
            </a:pPr>
          </a:p>
          <a:p>
            <a:pPr algn="ctr">
              <a:lnSpc>
                <a:spcPts val="4681"/>
              </a:lnSpc>
            </a:pPr>
            <a:r>
              <a:rPr lang="en-US" sz="3343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Cluster 3</a:t>
            </a:r>
          </a:p>
          <a:p>
            <a:pPr algn="ctr">
              <a:lnSpc>
                <a:spcPts val="4681"/>
              </a:lnSpc>
            </a:pPr>
          </a:p>
          <a:p>
            <a:pPr algn="ctr">
              <a:lnSpc>
                <a:spcPts val="4681"/>
              </a:lnSpc>
            </a:pPr>
            <a:r>
              <a:rPr lang="en-US" sz="3343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Cluster 4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2145451" y="4469105"/>
            <a:ext cx="685363" cy="619886"/>
            <a:chOff x="0" y="0"/>
            <a:chExt cx="812800" cy="73514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735148"/>
            </a:xfrm>
            <a:custGeom>
              <a:avLst/>
              <a:gdLst/>
              <a:ahLst/>
              <a:cxnLst/>
              <a:rect r="r" b="b" t="t" l="l"/>
              <a:pathLst>
                <a:path h="735148" w="812800">
                  <a:moveTo>
                    <a:pt x="812800" y="367574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531948"/>
                  </a:lnTo>
                  <a:lnTo>
                    <a:pt x="406400" y="531948"/>
                  </a:lnTo>
                  <a:lnTo>
                    <a:pt x="406400" y="735148"/>
                  </a:lnTo>
                  <a:lnTo>
                    <a:pt x="812800" y="367574"/>
                  </a:lnTo>
                  <a:close/>
                </a:path>
              </a:pathLst>
            </a:custGeom>
            <a:solidFill>
              <a:srgbClr val="5CE1E6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136525"/>
              <a:ext cx="711200" cy="3954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7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2145451" y="7974837"/>
            <a:ext cx="685363" cy="619886"/>
            <a:chOff x="0" y="0"/>
            <a:chExt cx="812800" cy="735148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735148"/>
            </a:xfrm>
            <a:custGeom>
              <a:avLst/>
              <a:gdLst/>
              <a:ahLst/>
              <a:cxnLst/>
              <a:rect r="r" b="b" t="t" l="l"/>
              <a:pathLst>
                <a:path h="735148" w="812800">
                  <a:moveTo>
                    <a:pt x="812800" y="367574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531948"/>
                  </a:lnTo>
                  <a:lnTo>
                    <a:pt x="406400" y="531948"/>
                  </a:lnTo>
                  <a:lnTo>
                    <a:pt x="406400" y="735148"/>
                  </a:lnTo>
                  <a:lnTo>
                    <a:pt x="812800" y="367574"/>
                  </a:lnTo>
                  <a:close/>
                </a:path>
              </a:pathLst>
            </a:custGeom>
            <a:solidFill>
              <a:srgbClr val="5CE1E6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136525"/>
              <a:ext cx="711200" cy="3954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7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2145451" y="5688291"/>
            <a:ext cx="685363" cy="619886"/>
            <a:chOff x="0" y="0"/>
            <a:chExt cx="812800" cy="735148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735148"/>
            </a:xfrm>
            <a:custGeom>
              <a:avLst/>
              <a:gdLst/>
              <a:ahLst/>
              <a:cxnLst/>
              <a:rect r="r" b="b" t="t" l="l"/>
              <a:pathLst>
                <a:path h="735148" w="812800">
                  <a:moveTo>
                    <a:pt x="812800" y="367574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531948"/>
                  </a:lnTo>
                  <a:lnTo>
                    <a:pt x="406400" y="531948"/>
                  </a:lnTo>
                  <a:lnTo>
                    <a:pt x="406400" y="735148"/>
                  </a:lnTo>
                  <a:lnTo>
                    <a:pt x="812800" y="367574"/>
                  </a:lnTo>
                  <a:close/>
                </a:path>
              </a:pathLst>
            </a:custGeom>
            <a:solidFill>
              <a:srgbClr val="5CE1E6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136525"/>
              <a:ext cx="711200" cy="3954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7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2145451" y="6814737"/>
            <a:ext cx="685363" cy="619886"/>
            <a:chOff x="0" y="0"/>
            <a:chExt cx="812800" cy="735148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12800" cy="735148"/>
            </a:xfrm>
            <a:custGeom>
              <a:avLst/>
              <a:gdLst/>
              <a:ahLst/>
              <a:cxnLst/>
              <a:rect r="r" b="b" t="t" l="l"/>
              <a:pathLst>
                <a:path h="735148" w="812800">
                  <a:moveTo>
                    <a:pt x="812800" y="367574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531948"/>
                  </a:lnTo>
                  <a:lnTo>
                    <a:pt x="406400" y="531948"/>
                  </a:lnTo>
                  <a:lnTo>
                    <a:pt x="406400" y="735148"/>
                  </a:lnTo>
                  <a:lnTo>
                    <a:pt x="812800" y="367574"/>
                  </a:lnTo>
                  <a:close/>
                </a:path>
              </a:pathLst>
            </a:custGeom>
            <a:solidFill>
              <a:srgbClr val="5CE1E6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136525"/>
              <a:ext cx="711200" cy="3954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07"/>
                </a:lnSpc>
              </a:pPr>
            </a:p>
          </p:txBody>
        </p:sp>
      </p:grpSp>
      <p:sp>
        <p:nvSpPr>
          <p:cNvPr name="TextBox 41" id="41"/>
          <p:cNvSpPr txBox="true"/>
          <p:nvPr/>
        </p:nvSpPr>
        <p:spPr>
          <a:xfrm rot="0">
            <a:off x="13061491" y="3061820"/>
            <a:ext cx="4848591" cy="7065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4"/>
              </a:lnSpc>
            </a:pPr>
            <a:r>
              <a:rPr lang="en-US" sz="3067" b="true">
                <a:solidFill>
                  <a:srgbClr val="C1FF7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Miscellaneous Electronics</a:t>
            </a:r>
          </a:p>
          <a:p>
            <a:pPr algn="ctr">
              <a:lnSpc>
                <a:spcPts val="4294"/>
              </a:lnSpc>
            </a:pPr>
          </a:p>
          <a:p>
            <a:pPr algn="ctr">
              <a:lnSpc>
                <a:spcPts val="4294"/>
              </a:lnSpc>
            </a:pPr>
            <a:r>
              <a:rPr lang="en-US" sz="3067" b="true">
                <a:solidFill>
                  <a:srgbClr val="C1FF7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E-readers and Tablets</a:t>
            </a:r>
          </a:p>
          <a:p>
            <a:pPr algn="ctr">
              <a:lnSpc>
                <a:spcPts val="4294"/>
              </a:lnSpc>
            </a:pPr>
          </a:p>
          <a:p>
            <a:pPr algn="ctr">
              <a:lnSpc>
                <a:spcPts val="4294"/>
              </a:lnSpc>
            </a:pPr>
            <a:r>
              <a:rPr lang="en-US" sz="3067" b="true">
                <a:solidFill>
                  <a:srgbClr val="C1FF7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Smart Home Devices</a:t>
            </a:r>
          </a:p>
          <a:p>
            <a:pPr algn="ctr">
              <a:lnSpc>
                <a:spcPts val="4294"/>
              </a:lnSpc>
            </a:pPr>
          </a:p>
          <a:p>
            <a:pPr algn="ctr">
              <a:lnSpc>
                <a:spcPts val="4294"/>
              </a:lnSpc>
            </a:pPr>
            <a:r>
              <a:rPr lang="en-US" sz="3067" b="true">
                <a:solidFill>
                  <a:srgbClr val="C1FF7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Branded Batteries</a:t>
            </a:r>
          </a:p>
          <a:p>
            <a:pPr algn="ctr">
              <a:lnSpc>
                <a:spcPts val="4294"/>
              </a:lnSpc>
            </a:pPr>
          </a:p>
          <a:p>
            <a:pPr algn="ctr">
              <a:lnSpc>
                <a:spcPts val="4294"/>
              </a:lnSpc>
            </a:pPr>
            <a:r>
              <a:rPr lang="en-US" sz="3067" b="true">
                <a:solidFill>
                  <a:srgbClr val="C1FF7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General Batteries</a:t>
            </a:r>
          </a:p>
          <a:p>
            <a:pPr algn="ctr">
              <a:lnSpc>
                <a:spcPts val="4294"/>
              </a:lnSpc>
            </a:pPr>
          </a:p>
          <a:p>
            <a:pPr algn="ctr">
              <a:lnSpc>
                <a:spcPts val="4294"/>
              </a:lnSpc>
            </a:pPr>
          </a:p>
          <a:p>
            <a:pPr algn="ctr">
              <a:lnSpc>
                <a:spcPts val="4294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5514" y="1632831"/>
            <a:ext cx="15836972" cy="8654169"/>
          </a:xfrm>
          <a:custGeom>
            <a:avLst/>
            <a:gdLst/>
            <a:ahLst/>
            <a:cxnLst/>
            <a:rect r="r" b="b" t="t" l="l"/>
            <a:pathLst>
              <a:path h="8654169" w="15836972">
                <a:moveTo>
                  <a:pt x="0" y="0"/>
                </a:moveTo>
                <a:lnTo>
                  <a:pt x="15836972" y="0"/>
                </a:lnTo>
                <a:lnTo>
                  <a:pt x="15836972" y="8654169"/>
                </a:lnTo>
                <a:lnTo>
                  <a:pt x="0" y="86541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104731" y="639205"/>
            <a:ext cx="4078537" cy="664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9"/>
              </a:lnSpc>
              <a:spcBef>
                <a:spcPct val="0"/>
              </a:spcBef>
            </a:pPr>
            <a:r>
              <a:rPr lang="en-US" b="true" sz="363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Visualisation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DAGwDD5sI2A</dc:identifier>
  <dcterms:modified xsi:type="dcterms:W3CDTF">2011-08-01T06:04:30Z</dcterms:modified>
  <cp:revision>1</cp:revision>
  <dc:title>Building a Fake News Classifier</dc:title>
</cp:coreProperties>
</file>

<file path=docProps/thumbnail.jpeg>
</file>